
<file path=[Content_Types].xml><?xml version="1.0" encoding="utf-8"?>
<Types xmlns="http://schemas.openxmlformats.org/package/2006/content-types">
  <Default Extension="xml" ContentType="application/xml"/>
  <Default Extension="wav" ContentType="audio/wav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audio1.bin" ContentType="audio/unknown"/>
  <Override PartName="/ppt/media/audio2.bin" ContentType="audio/unknown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4"/>
  </p:notesMasterIdLst>
  <p:sldIdLst>
    <p:sldId id="365" r:id="rId2"/>
    <p:sldId id="313" r:id="rId3"/>
    <p:sldId id="312" r:id="rId4"/>
    <p:sldId id="276" r:id="rId5"/>
    <p:sldId id="277" r:id="rId6"/>
    <p:sldId id="280" r:id="rId7"/>
    <p:sldId id="309" r:id="rId8"/>
    <p:sldId id="282" r:id="rId9"/>
    <p:sldId id="327" r:id="rId10"/>
    <p:sldId id="326" r:id="rId11"/>
    <p:sldId id="328" r:id="rId12"/>
    <p:sldId id="257" r:id="rId13"/>
    <p:sldId id="329" r:id="rId14"/>
    <p:sldId id="330" r:id="rId15"/>
    <p:sldId id="331" r:id="rId16"/>
    <p:sldId id="294" r:id="rId17"/>
    <p:sldId id="295" r:id="rId18"/>
    <p:sldId id="310" r:id="rId19"/>
    <p:sldId id="296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332" r:id="rId28"/>
    <p:sldId id="333" r:id="rId29"/>
    <p:sldId id="364" r:id="rId30"/>
    <p:sldId id="334" r:id="rId31"/>
    <p:sldId id="335" r:id="rId32"/>
    <p:sldId id="336" r:id="rId33"/>
    <p:sldId id="337" r:id="rId34"/>
    <p:sldId id="339" r:id="rId35"/>
    <p:sldId id="340" r:id="rId36"/>
    <p:sldId id="366" r:id="rId37"/>
    <p:sldId id="367" r:id="rId38"/>
    <p:sldId id="368" r:id="rId39"/>
    <p:sldId id="369" r:id="rId40"/>
    <p:sldId id="370" r:id="rId41"/>
    <p:sldId id="341" r:id="rId42"/>
    <p:sldId id="342" r:id="rId43"/>
    <p:sldId id="343" r:id="rId44"/>
    <p:sldId id="344" r:id="rId45"/>
    <p:sldId id="345" r:id="rId46"/>
    <p:sldId id="346" r:id="rId47"/>
    <p:sldId id="348" r:id="rId48"/>
    <p:sldId id="356" r:id="rId49"/>
    <p:sldId id="357" r:id="rId50"/>
    <p:sldId id="350" r:id="rId51"/>
    <p:sldId id="352" r:id="rId52"/>
    <p:sldId id="353" r:id="rId53"/>
    <p:sldId id="354" r:id="rId54"/>
    <p:sldId id="349" r:id="rId55"/>
    <p:sldId id="355" r:id="rId56"/>
    <p:sldId id="351" r:id="rId57"/>
    <p:sldId id="358" r:id="rId58"/>
    <p:sldId id="360" r:id="rId59"/>
    <p:sldId id="361" r:id="rId60"/>
    <p:sldId id="359" r:id="rId61"/>
    <p:sldId id="362" r:id="rId62"/>
    <p:sldId id="363" r:id="rId63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86" autoAdjust="0"/>
    <p:restoredTop sz="86410" autoAdjust="0"/>
  </p:normalViewPr>
  <p:slideViewPr>
    <p:cSldViewPr>
      <p:cViewPr varScale="1">
        <p:scale>
          <a:sx n="67" d="100"/>
          <a:sy n="67" d="100"/>
        </p:scale>
        <p:origin x="-1560" y="-9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4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Relationship Id="rId3" Type="http://schemas.openxmlformats.org/officeDocument/2006/relationships/audio" Target="../media/audio1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7467600"/>
            <a:ext cx="1783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Dirigida por: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8" y="8001001"/>
            <a:ext cx="1112982" cy="1112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219" y="8013700"/>
            <a:ext cx="1143000" cy="113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419" y="8008545"/>
            <a:ext cx="1066800" cy="11354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1284630">
            <a:off x="3657600" y="2057400"/>
            <a:ext cx="1676400" cy="1384995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Para todos los niveles</a:t>
            </a:r>
          </a:p>
        </p:txBody>
      </p:sp>
      <p:sp>
        <p:nvSpPr>
          <p:cNvPr id="13" name="Oval Callout 12"/>
          <p:cNvSpPr/>
          <p:nvPr/>
        </p:nvSpPr>
        <p:spPr bwMode="auto">
          <a:xfrm>
            <a:off x="3657600" y="6553200"/>
            <a:ext cx="3200400" cy="2057400"/>
          </a:xfrm>
          <a:prstGeom prst="wedgeEllipseCallout">
            <a:avLst>
              <a:gd name="adj1" fmla="val -40675"/>
              <a:gd name="adj2" fmla="val -136110"/>
            </a:avLst>
          </a:prstGeom>
          <a:solidFill>
            <a:srgbClr val="FFFF00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" charset="0"/>
                <a:ea typeface="ＭＳ Ｐゴシック" charset="0"/>
              </a:rPr>
              <a:t>Cambio de edificio / nueva sala</a:t>
            </a:r>
            <a:r>
              <a:rPr kumimoji="0" lang="en-US" sz="48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" charset="0"/>
                <a:ea typeface="ＭＳ Ｐゴシック" charset="0"/>
              </a:rPr>
              <a:t>!</a:t>
            </a:r>
            <a:endParaRPr kumimoji="0" lang="en-US" sz="28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2200" y="6705600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19200" y="4267200"/>
            <a:ext cx="4456418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Lunes</a:t>
            </a:r>
            <a:r>
              <a:rPr lang="en-US" sz="3600" b="1" dirty="0" smtClean="0"/>
              <a:t> </a:t>
            </a:r>
            <a:r>
              <a:rPr lang="en-US" sz="3600" b="1" dirty="0"/>
              <a:t>5:</a:t>
            </a:r>
            <a:r>
              <a:rPr lang="en-US" sz="3600" b="1" dirty="0">
                <a:solidFill>
                  <a:srgbClr val="FF0000"/>
                </a:solidFill>
              </a:rPr>
              <a:t>45</a:t>
            </a:r>
            <a:r>
              <a:rPr lang="en-US" sz="3600" b="1" dirty="0"/>
              <a:t> </a:t>
            </a:r>
            <a:r>
              <a:rPr lang="en-US" sz="3600" b="1" dirty="0" err="1">
                <a:solidFill>
                  <a:srgbClr val="FF0000"/>
                </a:solidFill>
              </a:rPr>
              <a:t>Axinn</a:t>
            </a:r>
            <a:r>
              <a:rPr lang="en-US" sz="3600" b="1" dirty="0">
                <a:solidFill>
                  <a:srgbClr val="FF0000"/>
                </a:solidFill>
              </a:rPr>
              <a:t> 229</a:t>
            </a:r>
          </a:p>
        </p:txBody>
      </p:sp>
    </p:spTree>
    <p:extLst>
      <p:ext uri="{BB962C8B-B14F-4D97-AF65-F5344CB8AC3E}">
        <p14:creationId xmlns:p14="http://schemas.microsoft.com/office/powerpoint/2010/main" val="342475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Arial Black"/>
              <a:cs typeface="Arial Black"/>
            </a:endParaRPr>
          </a:p>
          <a:p>
            <a:r>
              <a:rPr lang="en-US" sz="4800">
                <a:latin typeface="Arial Black"/>
                <a:cs typeface="Arial Black"/>
              </a:rPr>
              <a:t> </a:t>
            </a:r>
            <a:r>
              <a:rPr lang="en-US" sz="6000">
                <a:latin typeface="Arial Black"/>
                <a:cs typeface="Arial Black"/>
              </a:rPr>
              <a:t>Explique …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544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C00FB"/>
                </a:solidFill>
                <a:latin typeface="Arial Black" charset="0"/>
              </a:rPr>
              <a:t>= sonido</a:t>
            </a:r>
          </a:p>
          <a:p>
            <a:pPr algn="ctr"/>
            <a:r>
              <a:rPr lang="en-US" sz="6000">
                <a:solidFill>
                  <a:srgbClr val="FF0000"/>
                </a:solidFill>
                <a:latin typeface="Arial Black" charset="0"/>
              </a:rPr>
              <a:t>INACENTUADO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('unstressed')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6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2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Picture 19" descr="schwa_beavi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52600"/>
            <a:ext cx="4648200" cy="4667172"/>
          </a:xfrm>
          <a:prstGeom prst="rect">
            <a:avLst/>
          </a:prstGeom>
        </p:spPr>
      </p:pic>
      <p:pic>
        <p:nvPicPr>
          <p:cNvPr id="21" name="schwa_butthea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8800" y="76962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1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5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1305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r>
              <a:rPr lang="en-US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r>
              <a:rPr lang="en-US" sz="80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6858000" cy="2568575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#2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pic>
        <p:nvPicPr>
          <p:cNvPr id="9" name="Picture 8" descr="aspiration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0" y="2362200"/>
            <a:ext cx="6600444" cy="3661510"/>
          </a:xfrm>
          <a:prstGeom prst="rect">
            <a:avLst/>
          </a:prstGeom>
        </p:spPr>
      </p:pic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99164" y="7959804"/>
            <a:ext cx="6682636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2C00FB"/>
                </a:solidFill>
                <a:latin typeface="Arial Black" charset="0"/>
              </a:rPr>
              <a:t>La aspiración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61722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56" presetClass="entr" presetSubtype="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1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15" y="8308791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4724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6248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030" y="7960682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4648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271987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7772400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4800600"/>
            <a:ext cx="662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/p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t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k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/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4700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4114800" y="990600"/>
            <a:ext cx="2743200" cy="23622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0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1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34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11430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11430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4168914"/>
            <a:ext cx="28396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inglés vs. 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67432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672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Una</a:t>
            </a:r>
            <a:r>
              <a:rPr lang="en-US" sz="6600" dirty="0" smtClean="0"/>
              <a:t> nota </a:t>
            </a:r>
            <a:r>
              <a:rPr lang="en-US" sz="6600" dirty="0" err="1" smtClean="0"/>
              <a:t>acerca</a:t>
            </a:r>
            <a:r>
              <a:rPr lang="en-US" sz="6600" dirty="0" smtClean="0"/>
              <a:t> de la </a:t>
            </a:r>
            <a:r>
              <a:rPr lang="en-US" sz="6600" dirty="0" smtClean="0"/>
              <a:t>“t”</a:t>
            </a:r>
            <a:endParaRPr lang="en-US" sz="6600" dirty="0"/>
          </a:p>
        </p:txBody>
      </p:sp>
      <p:sp>
        <p:nvSpPr>
          <p:cNvPr id="3" name="Rounded Rectangle 2"/>
          <p:cNvSpPr/>
          <p:nvPr/>
        </p:nvSpPr>
        <p:spPr>
          <a:xfrm>
            <a:off x="533400" y="2804160"/>
            <a:ext cx="5867400" cy="184404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 smtClean="0"/>
              <a:t>inglés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alveolar.</a:t>
            </a:r>
            <a:endParaRPr lang="en-US" sz="5000" dirty="0"/>
          </a:p>
        </p:txBody>
      </p:sp>
      <p:pic>
        <p:nvPicPr>
          <p:cNvPr id="4" name="Picture 3" descr="2438681104_8aa5c84ae8_b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181600"/>
            <a:ext cx="3429000" cy="266700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3505200" y="5562600"/>
            <a:ext cx="359016" cy="674749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3600" y="8229600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 smtClean="0">
                <a:solidFill>
                  <a:srgbClr val="000000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000000"/>
              </a:solidFill>
              <a:latin typeface="Arial Black"/>
              <a:cs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21692" y="8557846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20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672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Una</a:t>
            </a:r>
            <a:r>
              <a:rPr lang="en-US" sz="6600" dirty="0" smtClean="0"/>
              <a:t> nota </a:t>
            </a:r>
            <a:r>
              <a:rPr lang="en-US" sz="6600" dirty="0" err="1" smtClean="0"/>
              <a:t>acerca</a:t>
            </a:r>
            <a:r>
              <a:rPr lang="en-US" sz="6600" dirty="0" smtClean="0"/>
              <a:t> de la </a:t>
            </a:r>
            <a:r>
              <a:rPr lang="en-US" sz="6600" dirty="0" smtClean="0"/>
              <a:t>“t”</a:t>
            </a:r>
            <a:endParaRPr lang="en-US" sz="6600" dirty="0"/>
          </a:p>
        </p:txBody>
      </p:sp>
      <p:sp>
        <p:nvSpPr>
          <p:cNvPr id="3" name="Rounded Rectangle 2"/>
          <p:cNvSpPr/>
          <p:nvPr/>
        </p:nvSpPr>
        <p:spPr>
          <a:xfrm>
            <a:off x="457200" y="2819400"/>
            <a:ext cx="5943600" cy="1600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/>
              <a:t>e</a:t>
            </a:r>
            <a:r>
              <a:rPr lang="en-US" sz="5000" dirty="0" err="1" smtClean="0"/>
              <a:t>spañol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</a:t>
            </a:r>
            <a:r>
              <a:rPr lang="en-US" sz="5000" b="1" u="sng" dirty="0" smtClean="0">
                <a:solidFill>
                  <a:srgbClr val="FF0000"/>
                </a:solidFill>
              </a:rPr>
              <a:t>dental</a:t>
            </a:r>
            <a:r>
              <a:rPr lang="en-US" sz="5000" dirty="0" smtClean="0"/>
              <a:t>.</a:t>
            </a:r>
            <a:endParaRPr lang="en-US" sz="5000" dirty="0"/>
          </a:p>
        </p:txBody>
      </p:sp>
      <p:pic>
        <p:nvPicPr>
          <p:cNvPr id="7" name="Picture 6" descr="feat_Teeth2_main.jp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257800"/>
            <a:ext cx="4419600" cy="3124200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2667000" y="5410200"/>
            <a:ext cx="1371600" cy="762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6720"/>
            <a:ext cx="6858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Compara</a:t>
            </a:r>
            <a:r>
              <a:rPr lang="en-US" sz="6600" dirty="0" smtClean="0"/>
              <a:t>…</a:t>
            </a:r>
            <a:endParaRPr lang="en-US" sz="6600" dirty="0"/>
          </a:p>
        </p:txBody>
      </p:sp>
      <p:pic>
        <p:nvPicPr>
          <p:cNvPr id="3" name="Picture 2" descr="Screen Shot 2014-07-21 at 6.41.34 AM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3124200"/>
            <a:ext cx="3371850" cy="3810000"/>
          </a:xfrm>
          <a:prstGeom prst="rect">
            <a:avLst/>
          </a:prstGeom>
        </p:spPr>
      </p:pic>
      <p:pic>
        <p:nvPicPr>
          <p:cNvPr id="4" name="Picture 3" descr="Screen Shot 2014-07-21 at 6.42.06 AM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46119"/>
            <a:ext cx="3158348" cy="36271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5045" y="7467600"/>
            <a:ext cx="1124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449746" y="7467600"/>
            <a:ext cx="14241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872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0"/>
            <a:ext cx="5876925" cy="896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639" y="5181600"/>
            <a:ext cx="2690761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1066800" y="7467600"/>
            <a:ext cx="5105400" cy="16764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" charset="0"/>
                <a:ea typeface="ＭＳ Ｐゴシック" charset="0"/>
              </a:rPr>
              <a:t>Nuevamente …</a:t>
            </a:r>
          </a:p>
        </p:txBody>
      </p:sp>
    </p:spTree>
    <p:extLst>
      <p:ext uri="{BB962C8B-B14F-4D97-AF65-F5344CB8AC3E}">
        <p14:creationId xmlns:p14="http://schemas.microsoft.com/office/powerpoint/2010/main" val="18506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0"/>
            <a:ext cx="6094953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191000"/>
            <a:ext cx="3105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 vs.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5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8100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</p:spTree>
    <p:extLst>
      <p:ext uri="{BB962C8B-B14F-4D97-AF65-F5344CB8AC3E}">
        <p14:creationId xmlns:p14="http://schemas.microsoft.com/office/powerpoint/2010/main" val="124578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-with-the-Problem-Statement-of-Your-Thes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288" cy="639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400800"/>
            <a:ext cx="28917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¿Todavía</a:t>
            </a:r>
          </a:p>
          <a:p>
            <a:pPr algn="ctr"/>
            <a:r>
              <a:rPr lang="en-US" sz="5400" b="1"/>
              <a:t>aspira?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0" y="3352800"/>
            <a:ext cx="6629400" cy="27432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Solución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652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6858000" cy="4557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62553" y="725817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" y="0"/>
            <a:ext cx="6858000" cy="45572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3000" y="4989017"/>
            <a:ext cx="4516055" cy="415498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8800" dirty="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</a:p>
          <a:p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 t  &gt; </a:t>
            </a:r>
            <a:r>
              <a:rPr lang="en-US" sz="8800" dirty="0" err="1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8800" dirty="0">
              <a:solidFill>
                <a:srgbClr val="0000FF"/>
              </a:solidFill>
              <a:latin typeface="Arial Black"/>
              <a:cs typeface="Arial Black"/>
            </a:endParaRPr>
          </a:p>
          <a:p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 k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8800" dirty="0" err="1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8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2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4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6097012"/>
            <a:ext cx="6538368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8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 </a:t>
            </a:r>
            <a:r>
              <a:rPr lang="en-US" sz="9600">
                <a:latin typeface="Arial Black"/>
                <a:cs typeface="Arial Black"/>
              </a:rPr>
              <a:t>asta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9600">
                <a:latin typeface="Arial Black"/>
                <a:cs typeface="Arial Black"/>
              </a:rPr>
              <a:t>asta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688140"/>
            <a:ext cx="4704533" cy="156966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51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6097012"/>
            <a:ext cx="6482063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  </a:t>
            </a:r>
            <a:r>
              <a:rPr lang="en-US" sz="9600">
                <a:latin typeface="Arial Black"/>
                <a:cs typeface="Arial Black"/>
              </a:rPr>
              <a:t>abla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dd</a:t>
            </a:r>
            <a:r>
              <a:rPr lang="en-US" sz="9600">
                <a:latin typeface="Arial Black"/>
                <a:cs typeface="Arial Black"/>
              </a:rPr>
              <a:t>abla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5" name="Picture 4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219" y="3581400"/>
            <a:ext cx="4429819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9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5639812"/>
            <a:ext cx="5855089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 </a:t>
            </a:r>
            <a:r>
              <a:rPr lang="en-US" sz="9600">
                <a:latin typeface="Arial Black"/>
                <a:cs typeface="Arial Black"/>
              </a:rPr>
              <a:t>asa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gg</a:t>
            </a:r>
            <a:r>
              <a:rPr lang="en-US" sz="9600">
                <a:latin typeface="Arial Black"/>
                <a:cs typeface="Arial Black"/>
              </a:rPr>
              <a:t>asa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3534" y="34290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3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06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O sea: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15" y="4191000"/>
            <a:ext cx="4840388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3246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5334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19952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Picture 3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247"/>
            <a:ext cx="6858000" cy="5137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32182" y="7550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1955" y="6705600"/>
            <a:ext cx="505784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Progreso</a:t>
            </a:r>
          </a:p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individual</a:t>
            </a:r>
            <a:endParaRPr lang="en-US" sz="4800"/>
          </a:p>
        </p:txBody>
      </p:sp>
      <p:sp>
        <p:nvSpPr>
          <p:cNvPr id="8" name="TextBox 7"/>
          <p:cNvSpPr txBox="1"/>
          <p:nvPr/>
        </p:nvSpPr>
        <p:spPr>
          <a:xfrm>
            <a:off x="-1593273" y="341745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3406914"/>
            <a:ext cx="1249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 español</a:t>
            </a:r>
            <a:endParaRPr 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78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1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 Black"/>
              <a:cs typeface="Arial Black"/>
            </a:endParaRPr>
          </a:p>
          <a:p>
            <a:r>
              <a:rPr lang="en-US" sz="6000">
                <a:latin typeface="Arial Black"/>
                <a:cs typeface="Arial Black"/>
              </a:rPr>
              <a:t> </a:t>
            </a:r>
            <a:r>
              <a:rPr lang="en-US" sz="7200">
                <a:latin typeface="Arial Black"/>
                <a:cs typeface="Arial Black"/>
              </a:rPr>
              <a:t>REPASO</a:t>
            </a:r>
            <a:endParaRPr kumimoji="0" 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700</TotalTime>
  <Words>562</Words>
  <Application>Microsoft Macintosh PowerPoint</Application>
  <PresentationFormat>On-screen Show (4:3)</PresentationFormat>
  <Paragraphs>259</Paragraphs>
  <Slides>62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Joseph</cp:lastModifiedBy>
  <cp:revision>225</cp:revision>
  <dcterms:created xsi:type="dcterms:W3CDTF">2010-07-05T19:49:53Z</dcterms:created>
  <dcterms:modified xsi:type="dcterms:W3CDTF">2015-07-13T20:01:03Z</dcterms:modified>
</cp:coreProperties>
</file>